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84" r:id="rId2"/>
    <p:sldId id="386" r:id="rId3"/>
    <p:sldId id="367" r:id="rId4"/>
    <p:sldId id="333" r:id="rId5"/>
    <p:sldId id="382" r:id="rId6"/>
    <p:sldId id="335" r:id="rId7"/>
    <p:sldId id="336" r:id="rId8"/>
    <p:sldId id="337" r:id="rId9"/>
    <p:sldId id="338" r:id="rId10"/>
    <p:sldId id="339" r:id="rId11"/>
    <p:sldId id="340" r:id="rId12"/>
    <p:sldId id="341" r:id="rId13"/>
    <p:sldId id="342" r:id="rId14"/>
    <p:sldId id="343" r:id="rId15"/>
    <p:sldId id="344" r:id="rId16"/>
    <p:sldId id="345" r:id="rId17"/>
    <p:sldId id="346" r:id="rId18"/>
    <p:sldId id="380" r:id="rId19"/>
    <p:sldId id="378" r:id="rId20"/>
    <p:sldId id="375" r:id="rId21"/>
    <p:sldId id="349" r:id="rId22"/>
    <p:sldId id="350" r:id="rId23"/>
    <p:sldId id="351" r:id="rId24"/>
    <p:sldId id="376" r:id="rId25"/>
    <p:sldId id="377" r:id="rId26"/>
    <p:sldId id="383" r:id="rId27"/>
    <p:sldId id="356" r:id="rId28"/>
    <p:sldId id="361" r:id="rId29"/>
    <p:sldId id="353" r:id="rId30"/>
    <p:sldId id="357" r:id="rId31"/>
    <p:sldId id="358" r:id="rId32"/>
    <p:sldId id="359" r:id="rId33"/>
    <p:sldId id="360" r:id="rId34"/>
    <p:sldId id="362" r:id="rId35"/>
    <p:sldId id="363" r:id="rId36"/>
    <p:sldId id="364" r:id="rId37"/>
    <p:sldId id="365" r:id="rId38"/>
    <p:sldId id="314" r:id="rId39"/>
    <p:sldId id="369" r:id="rId40"/>
    <p:sldId id="371" r:id="rId41"/>
    <p:sldId id="381" r:id="rId42"/>
    <p:sldId id="315" r:id="rId43"/>
    <p:sldId id="370" r:id="rId44"/>
    <p:sldId id="372" r:id="rId45"/>
    <p:sldId id="267" r:id="rId46"/>
    <p:sldId id="317" r:id="rId47"/>
    <p:sldId id="318" r:id="rId48"/>
    <p:sldId id="269" r:id="rId49"/>
    <p:sldId id="321" r:id="rId50"/>
    <p:sldId id="270" r:id="rId51"/>
    <p:sldId id="319" r:id="rId52"/>
    <p:sldId id="320" r:id="rId53"/>
    <p:sldId id="322" r:id="rId54"/>
    <p:sldId id="324" r:id="rId55"/>
    <p:sldId id="323" r:id="rId56"/>
    <p:sldId id="325" r:id="rId57"/>
    <p:sldId id="326" r:id="rId58"/>
    <p:sldId id="327" r:id="rId59"/>
    <p:sldId id="271" r:id="rId60"/>
    <p:sldId id="305" r:id="rId61"/>
    <p:sldId id="328" r:id="rId62"/>
    <p:sldId id="329" r:id="rId63"/>
    <p:sldId id="330" r:id="rId64"/>
    <p:sldId id="331" r:id="rId65"/>
    <p:sldId id="332"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3CF"/>
    <a:srgbClr val="4472C4"/>
    <a:srgbClr val="F18BC8"/>
    <a:srgbClr val="9DB1DF"/>
    <a:srgbClr val="ED2E00"/>
    <a:srgbClr val="EC5F56"/>
    <a:srgbClr val="EC5D00"/>
    <a:srgbClr val="C05D57"/>
    <a:srgbClr val="EC5D57"/>
    <a:srgbClr val="ED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11" d="100"/>
          <a:sy n="111" d="100"/>
        </p:scale>
        <p:origin x="1626"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35.gif"/></Relationships>
</file>

<file path=ppt/slides/_rels/slide2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66.gif"/></Relationships>
</file>

<file path=ppt/slides/_rels/slide3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88.jpg"/></Relationships>
</file>

<file path=ppt/slides/_rels/slide5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90.jpg"/></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t>PBD </a:t>
                </a:r>
                <a:r>
                  <a:rPr lang="zh-CN" altLang="en-US" dirty="0"/>
                  <a:t>这个方法研究的是一个</a:t>
                </a:r>
                <a:r>
                  <a:rPr lang="zh-CN" altLang="en-US" dirty="0">
                    <a:solidFill>
                      <a:srgbClr val="C00000"/>
                    </a:solidFill>
                  </a:rPr>
                  <a:t>带约束的运动问题</a:t>
                </a:r>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𝑝</m:t>
                                                </m:r>
                                              </m:e>
                                            </m:acc>
                                          </m:e>
                                          <m:sub>
                                            <m:r>
                                              <a:rPr lang="en-US" altLang="zh-CN" b="0" i="1" smtClean="0">
                                                <a:solidFill>
                                                  <a:srgbClr val="C00000"/>
                                                </a:solidFill>
                                                <a:latin typeface="Cambria Math" panose="02040503050406030204" pitchFamily="18" charset="0"/>
                                              </a:rPr>
                                              <m:t>𝑖</m:t>
                                            </m:r>
                                          </m:sub>
                                        </m:sSub>
                                      </m:e>
                                    </m:acc>
                                    <m:r>
                                      <a:rPr lang="zh-CN" altLang="en-US" i="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b="0" i="1" smtClean="0">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pPr lvl="1"/>
                <a:r>
                  <a:rPr lang="zh-CN" altLang="en-US" dirty="0"/>
                  <a:t>约束对</a:t>
                </a:r>
                <a:r>
                  <a:rPr lang="zh-CN" altLang="en-US" dirty="0">
                    <a:solidFill>
                      <a:srgbClr val="C00000"/>
                    </a:solidFill>
                  </a:rPr>
                  <a:t>加速度</a:t>
                </a:r>
                <a:r>
                  <a:rPr lang="zh-CN" altLang="en-US" dirty="0"/>
                  <a:t>的改变有多大</a:t>
                </a:r>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7069635" y="3780165"/>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4770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fontScale="55000" lnSpcReduction="2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chemeClr val="accent1"/>
                            </a:solidFill>
                            <a:latin typeface="Cambria Math" panose="02040503050406030204" pitchFamily="18" charset="0"/>
                          </a:rPr>
                        </m:ctrlPr>
                      </m:accPr>
                      <m:e>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m:t>
                        </m:r>
                        <m:sSub>
                          <m:sSubPr>
                            <m:ctrlPr>
                              <a:rPr lang="en-US" altLang="zh-CN" b="0" i="1" smtClean="0">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ea typeface="Cambria Math" panose="02040503050406030204" pitchFamily="18" charset="0"/>
                              </a:rPr>
                              <m:t>𝑖</m:t>
                            </m:r>
                          </m:sub>
                        </m:sSub>
                      </m:num>
                      <m:den>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b="0" i="1" smtClean="0">
                                <a:solidFill>
                                  <a:schemeClr val="accent1"/>
                                </a:solidFill>
                                <a:latin typeface="Cambria Math" panose="02040503050406030204" pitchFamily="18" charset="0"/>
                                <a:ea typeface="Cambria Math" panose="02040503050406030204" pitchFamily="18" charset="0"/>
                              </a:rPr>
                            </m:ctrlPr>
                          </m:sSupPr>
                          <m:e>
                            <m:r>
                              <a:rPr lang="en-US" altLang="zh-CN" b="0" i="1" smtClean="0">
                                <a:solidFill>
                                  <a:schemeClr val="accent1"/>
                                </a:solidFill>
                                <a:latin typeface="Cambria Math" panose="02040503050406030204" pitchFamily="18" charset="0"/>
                                <a:ea typeface="Cambria Math" panose="02040503050406030204" pitchFamily="18" charset="0"/>
                              </a:rPr>
                              <m:t>𝑡</m:t>
                            </m:r>
                          </m:e>
                          <m:sup>
                            <m:r>
                              <a:rPr lang="en-US" altLang="zh-CN" b="0" i="1" smtClean="0">
                                <a:solidFill>
                                  <a:schemeClr val="accent1"/>
                                </a:solidFill>
                                <a:latin typeface="Cambria Math" panose="02040503050406030204" pitchFamily="18" charset="0"/>
                                <a:ea typeface="Cambria Math" panose="02040503050406030204" pitchFamily="18" charset="0"/>
                              </a:rPr>
                              <m:t>2</m:t>
                            </m:r>
                          </m:sup>
                        </m:sSup>
                      </m:den>
                    </m:f>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sSub>
                          <m:sSubPr>
                            <m:ctrlPr>
                              <a:rPr lang="en-US" altLang="zh-CN" b="0" i="1" smtClean="0">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b="0" i="1" smtClean="0">
                                <a:solidFill>
                                  <a:schemeClr val="accent1"/>
                                </a:solidFill>
                                <a:latin typeface="Cambria Math" panose="02040503050406030204" pitchFamily="18" charset="0"/>
                              </a:rPr>
                              <m:t>𝑒𝑥𝑡</m:t>
                            </m:r>
                          </m:sub>
                        </m:sSub>
                      </m:num>
                      <m:den>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func>
                      <m:funcPr>
                        <m:ctrlPr>
                          <a:rPr lang="zh-CN" altLang="en-US" i="1" smtClean="0">
                            <a:latin typeface="Cambria Math" panose="02040503050406030204" pitchFamily="18" charset="0"/>
                          </a:rPr>
                        </m:ctrlPr>
                      </m:funcPr>
                      <m:fName>
                        <m:r>
                          <a:rPr lang="en-US" altLang="zh-CN" b="0" i="1" smtClean="0">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b="0" i="1" smtClean="0">
                                <a:latin typeface="Cambria Math" panose="02040503050406030204" pitchFamily="18" charset="0"/>
                              </a:rPr>
                              <m:t> </m:t>
                            </m:r>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74" t="-13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14196</TotalTime>
  <Words>10054</Words>
  <Application>Microsoft Office PowerPoint</Application>
  <PresentationFormat>宽屏</PresentationFormat>
  <Paragraphs>921</Paragraphs>
  <Slides>65</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65</vt:i4>
      </vt:variant>
    </vt:vector>
  </HeadingPairs>
  <TitlesOfParts>
    <vt:vector size="73"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一个最短路径问题</vt:lpstr>
      <vt:lpstr>从几何意义中获得灵感</vt:lpstr>
      <vt:lpstr>拉格朗日乘子法</vt:lpstr>
      <vt:lpstr>约束优化和求解</vt:lpstr>
      <vt:lpstr>约束投影矩阵形式</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346</cp:revision>
  <dcterms:created xsi:type="dcterms:W3CDTF">2021-05-31T06:56:37Z</dcterms:created>
  <dcterms:modified xsi:type="dcterms:W3CDTF">2021-06-18T02:59:23Z</dcterms:modified>
</cp:coreProperties>
</file>